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presProps" Target="presProps.xml" /><Relationship Id="rId23" Type="http://schemas.openxmlformats.org/officeDocument/2006/relationships/tableStyles" Target="tableStyles.xml" /><Relationship Id="rId24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tx2">
            <a:lumMod val="40000"/>
            <a:lumOff val="60000"/>
            <a:alpha val="34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Relationship Id="rId3" Type="http://schemas.openxmlformats.org/officeDocument/2006/relationships/image" Target="../media/image16.jpg"/><Relationship Id="rId4" Type="http://schemas.openxmlformats.org/officeDocument/2006/relationships/image" Target="../media/image17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g"/><Relationship Id="rId3" Type="http://schemas.openxmlformats.org/officeDocument/2006/relationships/image" Target="../media/image19.jpg"/><Relationship Id="rId4" Type="http://schemas.openxmlformats.org/officeDocument/2006/relationships/image" Target="../media/image20.jpg"/><Relationship Id="rId5" Type="http://schemas.openxmlformats.org/officeDocument/2006/relationships/image" Target="../media/image21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5" Type="http://schemas.openxmlformats.org/officeDocument/2006/relationships/image" Target="../media/image25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Relationship Id="rId3" Type="http://schemas.openxmlformats.org/officeDocument/2006/relationships/image" Target="../media/image28.jpg"/><Relationship Id="rId4" Type="http://schemas.openxmlformats.org/officeDocument/2006/relationships/image" Target="../media/image29.jpg"/><Relationship Id="rId5" Type="http://schemas.openxmlformats.org/officeDocument/2006/relationships/image" Target="../media/image30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3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6" Type="http://schemas.openxmlformats.org/officeDocument/2006/relationships/image" Target="../media/image10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142976" y="3143247"/>
            <a:ext cx="6643734" cy="2486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 bwMode="auto">
          <a:xfrm>
            <a:off x="683568" y="908720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800" b="1">
              <a:solidFill>
                <a:srgbClr val="7030A0"/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endParaRPr lang="ru-RU" sz="2800" b="1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 flipH="0" flipV="0">
            <a:off x="1403646" y="188640"/>
            <a:ext cx="6913019" cy="365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6929454" y="5934670"/>
            <a:ext cx="18910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endParaRPr lang="ru-RU" b="1">
              <a:ln w="11430"/>
              <a:solidFill>
                <a:srgbClr val="7030A0"/>
              </a:solidFill>
              <a:latin typeface="Times New Roman"/>
            </a:endParaRPr>
          </a:p>
          <a:p>
            <a:pPr algn="r">
              <a:defRPr/>
            </a:pPr>
            <a:r>
              <a:rPr lang="ru-RU" b="1">
                <a:ln w="11430"/>
                <a:solidFill>
                  <a:srgbClr val="7030A0"/>
                </a:solidFill>
                <a:latin typeface="Times New Roman"/>
              </a:rPr>
              <a:t>   </a:t>
            </a:r>
            <a:endParaRPr/>
          </a:p>
          <a:p>
            <a:pPr algn="r">
              <a:defRPr/>
            </a:pPr>
            <a:endParaRPr lang="en-US" b="1">
              <a:ln w="11430"/>
              <a:solidFill>
                <a:srgbClr val="7030A0"/>
              </a:solidFill>
              <a:latin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4071934" y="6286520"/>
            <a:ext cx="752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>
                <a:ln w="11430"/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1400" b="1">
                <a:ln w="11430"/>
                <a:solidFill>
                  <a:srgbClr val="7030A0"/>
                </a:solidFill>
                <a:latin typeface="Times New Roman"/>
              </a:rPr>
              <a:t>20</a:t>
            </a:r>
            <a:r>
              <a:rPr lang="ru-RU" sz="1400" b="1">
                <a:ln w="11430"/>
                <a:solidFill>
                  <a:srgbClr val="7030A0"/>
                </a:solidFill>
                <a:latin typeface="Times New Roman"/>
              </a:rPr>
              <a:t>22 г</a:t>
            </a:r>
            <a:r>
              <a:rPr lang="ru-RU" sz="1400" b="1">
                <a:ln w="11430"/>
                <a:latin typeface="Times New Roman"/>
              </a:rPr>
              <a:t>.</a:t>
            </a:r>
            <a:endParaRPr lang="ru-RU" b="1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42844" y="1700808"/>
            <a:ext cx="90011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/>
            <a:sp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0" i="0" u="none" strike="noStrike" cap="none">
                <a:ln>
                  <a:noFill/>
                </a:ln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endParaRPr/>
          </a:p>
        </p:txBody>
      </p:sp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 bwMode="auto">
          <a:xfrm>
            <a:off x="571472" y="928670"/>
            <a:ext cx="7618413" cy="5217443"/>
          </a:xfrm>
        </p:spPr>
        <p:txBody>
          <a:bodyPr/>
          <a:lstStyle/>
          <a:p>
            <a:pPr algn="ctr">
              <a:buNone/>
              <a:defRPr/>
            </a:pPr>
            <a:r>
              <a:rPr lang="ru-RU" b="1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   </a:t>
            </a:r>
            <a:endParaRPr lang="ru-RU" b="1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algn="ctr">
              <a:buNone/>
              <a:defRPr/>
            </a:pP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Использование  </a:t>
            </a:r>
            <a:r>
              <a:rPr lang="en-US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STEM</a:t>
            </a: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 – технологий </a:t>
            </a:r>
            <a:endParaRPr lang="ru-RU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algn="ctr">
              <a:buNone/>
              <a:defRPr/>
            </a:pP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в детском саду 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92" name="AutoShape 4" descr="https://sad9.ru/images/u/pages/skazki-tolstogo-ljva-nikolaevicha-tri-medvedya-cover-557.pn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2294" name="AutoShape 6" descr="https://sad9.ru/images/u/pages/skazki-tolstogo-ljva-nikolaevicha-tri-medvedya-cover-557.png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2295" name="Picture 7" descr="C:\Users\admin\Desktop\skazki-tolstogo-ljva-nikolaevicha-tri-medvedya-cover-557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42843" y="142852"/>
            <a:ext cx="4525225" cy="3071834"/>
          </a:xfrm>
          <a:prstGeom prst="rect">
            <a:avLst/>
          </a:prstGeom>
          <a:noFill/>
        </p:spPr>
      </p:pic>
      <p:pic>
        <p:nvPicPr>
          <p:cNvPr id="12297" name="Picture 9" descr="https://img.yakaboo.ua/media/catalog/product/cache/1/image/234c7c011ba026e66d29567e1be1d1f7/i/m/img098_1_30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000596" y="357166"/>
            <a:ext cx="4143404" cy="6125321"/>
          </a:xfrm>
          <a:prstGeom prst="rect">
            <a:avLst/>
          </a:prstGeom>
          <a:noFill/>
        </p:spPr>
      </p:pic>
      <p:pic>
        <p:nvPicPr>
          <p:cNvPr id="12299" name="Picture 11" descr="https://ds03.infourok.ru/uploads/ex/080e/000042a5-105e9e64/img2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0" y="3375397"/>
            <a:ext cx="4643470" cy="348260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7892" name="Picture 4" descr="https://avatars.mds.yandex.net/get-pdb/1239772/74cc9a31-178b-4293-b6df-9bcef6ac542f/s1200?webp=false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" y="0"/>
            <a:ext cx="5072066" cy="3727969"/>
          </a:xfrm>
          <a:prstGeom prst="rect">
            <a:avLst/>
          </a:prstGeom>
          <a:noFill/>
        </p:spPr>
      </p:pic>
      <p:pic>
        <p:nvPicPr>
          <p:cNvPr id="37894" name="Picture 6" descr="https://img.labirint.ru/rcimg/c990dc406215b21e85c18c898c3c16ee/1920x1080/comments_pic/1438/3_c6cfe6b2581272c3c1393fa94b7d0742_1411161841.jpg?1411161866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3643314"/>
            <a:ext cx="4586303" cy="3214686"/>
          </a:xfrm>
          <a:prstGeom prst="rect">
            <a:avLst/>
          </a:prstGeom>
          <a:noFill/>
        </p:spPr>
      </p:pic>
      <p:pic>
        <p:nvPicPr>
          <p:cNvPr id="37896" name="Picture 8" descr="https://img.labirint.ru/rcimg/7e3a924d75fc503f1db89ddc46e7f6a8/1920x1080/comments_pic/1420/2_aac46c567335eb477e5ef78a97b87648_1400215354.jpg?1400215548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572000" y="3643314"/>
            <a:ext cx="4572000" cy="3214686"/>
          </a:xfrm>
          <a:prstGeom prst="rect">
            <a:avLst/>
          </a:prstGeom>
          <a:noFill/>
        </p:spPr>
      </p:pic>
      <p:pic>
        <p:nvPicPr>
          <p:cNvPr id="37898" name="Picture 10" descr="https://ds05.infourok.ru/uploads/ex/058c/0009dd13-add7e6cf/img17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5000628" y="0"/>
            <a:ext cx="4143372" cy="361590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>
            <a:normAutofit fontScale="90000"/>
          </a:bodyPr>
          <a:lstStyle/>
          <a:p>
            <a:pPr>
              <a:defRPr/>
            </a:pPr>
            <a:r>
              <a:rPr lang="ru-RU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«Экспериментирование с живой и неживой природой» </a:t>
            </a:r>
            <a:endParaRPr lang="ru-RU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buNone/>
              <a:defRPr/>
            </a:pPr>
            <a:r>
              <a:rPr lang="ru-RU"/>
              <a:t>  </a:t>
            </a:r>
            <a:r>
              <a:rPr lang="ru-RU">
                <a:latin typeface="Times New Roman"/>
                <a:cs typeface="Times New Roman"/>
              </a:rPr>
              <a:t>-</a:t>
            </a:r>
            <a:r>
              <a:rPr lang="ru-RU" sz="3600">
                <a:latin typeface="Times New Roman"/>
                <a:cs typeface="Times New Roman"/>
              </a:rPr>
              <a:t>формирование представлений об окружающем мире в опытно-экспериментальной деятельности;                                                                 - знакомство  со свойствами воды, воздуха, объектов  неживой и живой природы, оптическими явлениями в процессе исследовательской деятельности.</a:t>
            </a:r>
            <a:endParaRPr lang="ru-RU">
              <a:latin typeface="Times New Roman"/>
              <a:cs typeface="Times New Roman"/>
            </a:endParaRPr>
          </a:p>
          <a:p>
            <a:pPr>
              <a:buNone/>
              <a:defRPr/>
            </a:pPr>
            <a:endParaRPr lang="ru-RU" sz="36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41" name="Picture 1" descr="F:\Методобъеденение Стем технология\IMG_20180416_11153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714876" y="3536157"/>
            <a:ext cx="4429124" cy="3321843"/>
          </a:xfrm>
          <a:prstGeom prst="rect">
            <a:avLst/>
          </a:prstGeom>
          <a:noFill/>
        </p:spPr>
      </p:pic>
      <p:pic>
        <p:nvPicPr>
          <p:cNvPr id="10242" name="Picture 2" descr="F:\Методобъеденение Стем технология\IMG_20191217_161249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3571876"/>
            <a:ext cx="4661677" cy="3286124"/>
          </a:xfrm>
          <a:prstGeom prst="rect">
            <a:avLst/>
          </a:prstGeom>
          <a:noFill/>
        </p:spPr>
      </p:pic>
      <p:pic>
        <p:nvPicPr>
          <p:cNvPr id="10245" name="Picture 5" descr="F:\Методобъеденение Стем технология\IMG_20191217_162533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714876" y="0"/>
            <a:ext cx="4429124" cy="3500438"/>
          </a:xfrm>
          <a:prstGeom prst="rect">
            <a:avLst/>
          </a:prstGeom>
          <a:noFill/>
        </p:spPr>
      </p:pic>
      <p:pic>
        <p:nvPicPr>
          <p:cNvPr id="1026" name="Picture 2" descr="C:\Users\наталья\Desktop\IMG_2839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0" y="0"/>
            <a:ext cx="4698938" cy="35240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«Мир головоломок» </a:t>
            </a:r>
            <a:endParaRPr lang="ru-RU" sz="4000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>
          <a:xfrm>
            <a:off x="457200" y="1052736"/>
            <a:ext cx="8229600" cy="4733718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направлен на развитие творческих и умственных способностей ребёнка через игры-головоломки;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ознакомлению с основами механики и первичными компонентами электроники, с понятием «алгоритм»;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 проведению экспериментов с датчиками движения, расстояния, температуры и др.; 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пониманию инструкции и применение ее в решении головоломок;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развивает элементы логического и наглядно-образного мышления, целостное зрительное восприятие, воображение, ориентировку в пространстве, познавательный интерес, произвольное внимание; </a:t>
            </a:r>
            <a:endParaRPr/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воспитывать инициативность, самостоятельность, целеустремленность.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МБДОУ №86\Desktop\Downloads\20220706_112933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28596" y="357166"/>
            <a:ext cx="8501122" cy="621491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 «Мультстудия «Я творю мир» </a:t>
            </a:r>
            <a:endParaRPr lang="ru-RU" sz="4000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>
          <a:xfrm>
            <a:off x="457200" y="1268760"/>
            <a:ext cx="8229600" cy="4857403"/>
          </a:xfrm>
        </p:spPr>
        <p:txBody>
          <a:bodyPr/>
          <a:lstStyle/>
          <a:p>
            <a:pPr>
              <a:buNone/>
              <a:defRPr/>
            </a:pPr>
            <a:r>
              <a:rPr lang="ru-RU">
                <a:latin typeface="Times New Roman"/>
                <a:cs typeface="Times New Roman"/>
              </a:rPr>
              <a:t>     -Освоение ИКТ (информационно-коммуникационных технологий) и цифровых технологий; </a:t>
            </a:r>
            <a:endParaRPr/>
          </a:p>
          <a:p>
            <a:pPr>
              <a:buNone/>
              <a:defRPr/>
            </a:pPr>
            <a:r>
              <a:rPr lang="ru-RU">
                <a:latin typeface="Times New Roman"/>
                <a:cs typeface="Times New Roman"/>
              </a:rPr>
              <a:t>    -освоение </a:t>
            </a:r>
            <a:r>
              <a:rPr lang="ru-RU">
                <a:latin typeface="Times New Roman"/>
                <a:cs typeface="Times New Roman"/>
              </a:rPr>
              <a:t>медийных</a:t>
            </a:r>
            <a:r>
              <a:rPr lang="ru-RU">
                <a:latin typeface="Times New Roman"/>
                <a:cs typeface="Times New Roman"/>
              </a:rPr>
              <a:t> технологий;                                                              - организация продуктивной деятельности на основе синтеза художественного и технического творчества. </a:t>
            </a:r>
            <a:endParaRPr lang="ru-RU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detsad272.ru/wp-content/uploads/2018/02/Slajd2.jpg"/>
          <p:cNvPicPr/>
          <p:nvPr/>
        </p:nvPicPr>
        <p:blipFill>
          <a:blip r:embed="rId2"/>
          <a:stretch/>
        </p:blipFill>
        <p:spPr bwMode="auto">
          <a:xfrm>
            <a:off x="4572000" y="142852"/>
            <a:ext cx="4429124" cy="3286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http://ds267.roovr.ru/netcat_files/userfiles/7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42844" y="3500438"/>
            <a:ext cx="4095778" cy="3214710"/>
          </a:xfrm>
          <a:prstGeom prst="rect">
            <a:avLst/>
          </a:prstGeom>
          <a:noFill/>
        </p:spPr>
      </p:pic>
      <p:pic>
        <p:nvPicPr>
          <p:cNvPr id="4102" name="Picture 6" descr="https://rodina31.ru/media/filer_public_thumbnails/filer_public/00/6a/006ad52a-5082-460a-9f57-648eece4edca/multstudiia.jpg__750x415_q90_crop-True_subject_location-512%2C288_subsampling-2_upscale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4357686" y="3643314"/>
            <a:ext cx="4749334" cy="3071834"/>
          </a:xfrm>
          <a:prstGeom prst="rect">
            <a:avLst/>
          </a:prstGeom>
          <a:noFill/>
        </p:spPr>
      </p:pic>
      <p:pic>
        <p:nvPicPr>
          <p:cNvPr id="4106" name="Picture 10" descr="http://kolokolchik237.ru/uploads/posts/2019-10/thumbs/1571116078_stem_08.jp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0" y="0"/>
            <a:ext cx="4286280" cy="3429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683568" y="692696"/>
            <a:ext cx="727280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ПРЕИМУЩЕСТВА </a:t>
            </a:r>
            <a:endParaRPr/>
          </a:p>
          <a:p>
            <a:pPr lvl="0" algn="ctr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r>
              <a:rPr lang="ru-RU" sz="3200" b="1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STEM -ТЕХНОЛОГИЙ</a:t>
            </a:r>
            <a:endParaRPr/>
          </a:p>
          <a:p>
            <a:pPr lvl="0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  <a:defRPr/>
            </a:pPr>
            <a:endParaRPr lang="ru-RU" sz="2400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457200" lvl="0" indent="-457200">
              <a:buFont typeface="Wingdings"/>
              <a:buChar char="Ø"/>
              <a:defRPr/>
            </a:pPr>
            <a:r>
              <a:rPr lang="ru-RU" sz="240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>
                <a:latin typeface="Times New Roman"/>
                <a:cs typeface="Times New Roman"/>
              </a:rPr>
              <a:t>Помогают выработать инженерные навыки.</a:t>
            </a:r>
            <a:endParaRPr/>
          </a:p>
          <a:p>
            <a:pPr marL="457200" lvl="0" indent="-457200">
              <a:buFont typeface="Wingdings"/>
              <a:buChar char="Ø"/>
              <a:defRPr/>
            </a:pPr>
            <a:r>
              <a:rPr lang="ru-RU" sz="2400">
                <a:latin typeface="Times New Roman"/>
                <a:cs typeface="Times New Roman"/>
              </a:rPr>
              <a:t>Позволяют приобрести качества, необходимые для работы в команде.</a:t>
            </a:r>
            <a:endParaRPr/>
          </a:p>
          <a:p>
            <a:pPr marL="457200" lvl="0" indent="-457200">
              <a:buFont typeface="Wingdings"/>
              <a:buChar char="Ø"/>
              <a:defRPr/>
            </a:pPr>
            <a:r>
              <a:rPr lang="ru-RU" sz="2400">
                <a:latin typeface="Times New Roman"/>
                <a:cs typeface="Times New Roman"/>
              </a:rPr>
              <a:t>Расширяют  словарный запас детей, развивают связную речь.</a:t>
            </a:r>
            <a:endParaRPr/>
          </a:p>
          <a:p>
            <a:pPr marL="457200" lvl="0" indent="-457200">
              <a:buFont typeface="Wingdings"/>
              <a:buChar char="Ø"/>
              <a:defRPr/>
            </a:pPr>
            <a:r>
              <a:rPr lang="ru-RU" sz="2400">
                <a:latin typeface="Times New Roman"/>
                <a:cs typeface="Times New Roman"/>
              </a:rPr>
              <a:t>Обогащают  интеллектуальные впечатления и интересы детей , значительно повышается их речевая активность.</a:t>
            </a:r>
            <a:endParaRPr/>
          </a:p>
          <a:p>
            <a:pPr marL="457200" lvl="0" indent="-457200">
              <a:buFont typeface="Wingdings"/>
              <a:buChar char="Ø"/>
              <a:defRPr/>
            </a:pPr>
            <a:r>
              <a:rPr lang="ru-RU" sz="2400">
                <a:latin typeface="Times New Roman"/>
                <a:cs typeface="Times New Roman"/>
              </a:rPr>
              <a:t>Способствуют наилучшей познавательной активности дошкольников.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 bwMode="auto">
          <a:xfrm>
            <a:off x="428596" y="1142984"/>
            <a:ext cx="8215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6000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Спасибо за внимание!</a:t>
            </a:r>
            <a:endParaRPr lang="ru-RU" sz="6000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7" name="Picture 2" descr="http://img00.deviantart.net/0813/i/2009/033/6/e/film_psd_by_naderbellal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 flipV="1">
            <a:off x="0" y="4714884"/>
            <a:ext cx="9144000" cy="928694"/>
          </a:xfrm>
          <a:prstGeom prst="rect">
            <a:avLst/>
          </a:prstGeom>
          <a:noFill/>
        </p:spPr>
      </p:pic>
      <p:pic>
        <p:nvPicPr>
          <p:cNvPr id="5" name="Picture 5" descr="https://www.proobraz27.ru/upload/iblock/eaa/%D0%BA%D0%B8%D0%BD%D0%BE.pn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571868" y="3643314"/>
            <a:ext cx="1807598" cy="1387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6156176" y="4365104"/>
            <a:ext cx="2286016" cy="23676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517058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200"/>
              <a:t>По словам Президента РФ В.В.Путина, инженерное образование в РФ нужно вывести на новый более высокий уровень.</a:t>
            </a:r>
            <a:br>
              <a:rPr lang="ru-RU" sz="3200"/>
            </a:br>
            <a:r>
              <a:rPr lang="ru-RU" sz="3200"/>
              <a:t>Министр образования и науки О.Ю.Васильева подчеркнула : «В целях повышения конкурентоспособности нашей страны требуется усиление технической подготовки кадров».</a:t>
            </a:r>
            <a:endParaRPr lang="ru-RU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Cntv\2019-11-21-06-56-55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67544" y="620688"/>
            <a:ext cx="8064896" cy="5400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1"/>
            <a:ext cx="8643998" cy="1261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Интеграция образовательных модулей в  </a:t>
            </a:r>
            <a:endParaRPr/>
          </a:p>
          <a:p>
            <a:pPr algn="ctr">
              <a:defRPr/>
            </a:pPr>
            <a:r>
              <a:rPr lang="ru-RU" sz="24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STEM-ОБРАЗОВАНИИ</a:t>
            </a:r>
            <a:endParaRPr lang="ru-RU" sz="2400">
              <a:solidFill>
                <a:schemeClr val="accent4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280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endParaRPr lang="ru-RU" sz="2800">
              <a:solidFill>
                <a:srgbClr val="7030A0"/>
              </a:solidFill>
              <a:latin typeface="Times New Roman"/>
              <a:cs typeface="Times New Roman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395536" y="1844824"/>
            <a:ext cx="8500552" cy="857256"/>
          </a:xfrm>
          <a:prstGeom prst="roundRect">
            <a:avLst>
              <a:gd name="adj" fmla="val 16667"/>
            </a:avLst>
          </a:prstGeom>
          <a:solidFill>
            <a:srgbClr val="C6FA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модуль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</a:t>
            </a:r>
            <a:r>
              <a:rPr lang="en-US" sz="2000" b="1">
                <a:solidFill>
                  <a:schemeClr val="tx1"/>
                </a:solidFill>
                <a:latin typeface="Times New Roman"/>
                <a:cs typeface="Times New Roman"/>
              </a:rPr>
              <a:t>LEGO -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 конструирование»</a:t>
            </a: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395536" y="3573016"/>
            <a:ext cx="8500552" cy="936104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 модуль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«Экспериментирование с живой и неживой природой»»</a:t>
            </a:r>
            <a:endParaRPr/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395536" y="2780928"/>
            <a:ext cx="8496944" cy="733284"/>
          </a:xfrm>
          <a:prstGeom prst="roundRect">
            <a:avLst>
              <a:gd name="adj" fmla="val 16667"/>
            </a:avLst>
          </a:prstGeom>
          <a:solidFill>
            <a:srgbClr val="FCF9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 модуль   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«Математическое развитие»</a:t>
            </a: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395536" y="4581127"/>
            <a:ext cx="8496944" cy="896771"/>
          </a:xfrm>
          <a:prstGeom prst="roundRect">
            <a:avLst>
              <a:gd name="adj" fmla="val 16667"/>
            </a:avLst>
          </a:prstGeom>
          <a:solidFill>
            <a:srgbClr val="FCF9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 модуль   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«Мир головоломок»</a:t>
            </a: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395536" y="5589240"/>
            <a:ext cx="8496944" cy="1016496"/>
          </a:xfrm>
          <a:prstGeom prst="roundRect">
            <a:avLst>
              <a:gd name="adj" fmla="val 16667"/>
            </a:avLst>
          </a:prstGeom>
          <a:solidFill>
            <a:srgbClr val="CEFED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/>
                <a:cs typeface="Times New Roman"/>
              </a:rPr>
              <a:t>Образовательный модуль </a:t>
            </a:r>
            <a:r>
              <a:rPr lang="ru-RU" sz="2000" b="1">
                <a:solidFill>
                  <a:schemeClr val="tx1"/>
                </a:solidFill>
                <a:latin typeface="Times New Roman"/>
                <a:cs typeface="Times New Roman"/>
              </a:rPr>
              <a:t>« Мультстудия «Я творю мир» </a:t>
            </a:r>
            <a:endParaRPr lang="ru-RU" sz="2000" b="1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cf.ppt-online.org/files2/slide/i/iRYurQ96twjkBCoTPhycNM7OGL1dFEVIlsz3ZH/slide-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4929189" cy="3311796"/>
          </a:xfrm>
          <a:prstGeom prst="rect">
            <a:avLst/>
          </a:prstGeom>
          <a:noFill/>
        </p:spPr>
      </p:pic>
      <p:pic>
        <p:nvPicPr>
          <p:cNvPr id="18436" name="Picture 4" descr="https://avatars.mds.yandex.net/get-pdb/163339/0aa1648e-11ad-4d41-8ef6-f260262c429b/s1200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2916243" y="3354887"/>
            <a:ext cx="6227757" cy="35031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F:\Методобъеденение Стем технология\IMG_20191217_16044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4071934" y="142851"/>
            <a:ext cx="4714876" cy="3536157"/>
          </a:xfrm>
          <a:prstGeom prst="rect">
            <a:avLst/>
          </a:prstGeom>
          <a:noFill/>
        </p:spPr>
      </p:pic>
      <p:pic>
        <p:nvPicPr>
          <p:cNvPr id="1027" name="Picture 3" descr="F:\Методобъеденение Стем технология\IMG_20191217_160807.jpg"/>
          <p:cNvPicPr>
            <a:picLocks noChangeAspect="1" noChangeArrowheads="1" noGrp="1"/>
          </p:cNvPicPr>
          <p:nvPr>
            <p:ph sz="half" idx="2"/>
          </p:nvPr>
        </p:nvPicPr>
        <p:blipFill>
          <a:blip r:embed="rId3"/>
          <a:stretch/>
        </p:blipFill>
        <p:spPr bwMode="auto">
          <a:xfrm>
            <a:off x="4071934" y="3429000"/>
            <a:ext cx="4822028" cy="3403814"/>
          </a:xfrm>
          <a:prstGeom prst="rect">
            <a:avLst/>
          </a:prstGeom>
          <a:noFill/>
        </p:spPr>
      </p:pic>
      <p:pic>
        <p:nvPicPr>
          <p:cNvPr id="12" name="Picture 5" descr="https://static.tildacdn.com/tild3538-6335-4265-a264-363336326531/_J1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357158" y="0"/>
            <a:ext cx="2786050" cy="2033153"/>
          </a:xfrm>
          <a:prstGeom prst="rect">
            <a:avLst/>
          </a:prstGeom>
          <a:noFill/>
        </p:spPr>
      </p:pic>
      <p:pic>
        <p:nvPicPr>
          <p:cNvPr id="1031" name="Picture 7" descr="http://psyhology.ug-light.ru/images/17b.jpg?crc=3994081730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357158" y="1857364"/>
            <a:ext cx="2786050" cy="1857366"/>
          </a:xfrm>
          <a:prstGeom prst="rect">
            <a:avLst/>
          </a:prstGeom>
          <a:noFill/>
        </p:spPr>
      </p:pic>
      <p:pic>
        <p:nvPicPr>
          <p:cNvPr id="1032" name="Picture 8" descr="F:\Методобъеденение Стем технология\IMG_20191217_161930.jp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0" y="3683191"/>
            <a:ext cx="3500430" cy="31748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«LEGO – конструирование»</a:t>
            </a:r>
            <a:endParaRPr lang="ru-RU" sz="4000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 bwMode="auto"/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ru-RU">
                <a:latin typeface="Times New Roman"/>
                <a:cs typeface="Times New Roman"/>
              </a:rPr>
              <a:t> -   Способность к практическому и умственному экспериментированию, обобщение, речевому планированию и речевому комментированию процесса и результата собственной деятельности;                                                                                  - свободное владение родным языком (словарный состав, грамматический строй речи, фонетическая система, элементарные представления о семантической структуре);</a:t>
            </a:r>
            <a:endParaRPr/>
          </a:p>
          <a:p>
            <a:pPr>
              <a:buNone/>
              <a:defRPr/>
            </a:pPr>
            <a:r>
              <a:rPr lang="ru-RU">
                <a:latin typeface="Times New Roman"/>
                <a:cs typeface="Times New Roman"/>
              </a:rPr>
              <a:t> -  умение создавать новые образы, фантазировать, использовать аналогию. </a:t>
            </a:r>
            <a:endParaRPr lang="ru-RU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337" name="Picture 1" descr="F:\Методобъеденение Стем технология\IMG_20191217_155023.jpg"/>
          <p:cNvPicPr>
            <a:picLocks noChangeAspect="1" noChangeArrowheads="1" noGrp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-1" y="0"/>
            <a:ext cx="4667251" cy="3500438"/>
          </a:xfrm>
          <a:prstGeom prst="rect">
            <a:avLst/>
          </a:prstGeom>
          <a:noFill/>
        </p:spPr>
      </p:pic>
      <p:pic>
        <p:nvPicPr>
          <p:cNvPr id="14338" name="Picture 2" descr="F:\Методобъеденение Стем технология\IMG_20191217_155714.jpg"/>
          <p:cNvPicPr>
            <a:picLocks noChangeAspect="1" noChangeArrowheads="1" noGrp="1"/>
          </p:cNvPicPr>
          <p:nvPr>
            <p:ph sz="quarter" idx="4"/>
          </p:nvPr>
        </p:nvPicPr>
        <p:blipFill>
          <a:blip r:embed="rId3"/>
          <a:stretch/>
        </p:blipFill>
        <p:spPr bwMode="auto">
          <a:xfrm>
            <a:off x="4643438" y="3482579"/>
            <a:ext cx="4500562" cy="3375421"/>
          </a:xfrm>
          <a:prstGeom prst="rect">
            <a:avLst/>
          </a:prstGeom>
          <a:noFill/>
        </p:spPr>
      </p:pic>
      <p:pic>
        <p:nvPicPr>
          <p:cNvPr id="14340" name="Picture 4" descr="https://i.pinimg.com/736x/06/a2/7e/06a27e186fdb03f4033525d1ea19c9c0--preschool-math-preschool-ideas.jp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928662" y="3643314"/>
            <a:ext cx="2000264" cy="3000396"/>
          </a:xfrm>
          <a:prstGeom prst="rect">
            <a:avLst/>
          </a:prstGeom>
          <a:noFill/>
        </p:spPr>
      </p:pic>
      <p:pic>
        <p:nvPicPr>
          <p:cNvPr id="14342" name="Picture 6" descr="https://img.labirint.ru/rcimg/e69f523cb7a57e6eea7e84defbb21019/1920x1080/comments_pic/1050/02labt0fc1292235101.jpg?1292235100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5643570" y="142852"/>
            <a:ext cx="2571768" cy="322985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5220072" y="4221088"/>
            <a:ext cx="2286016" cy="236766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 sz="4000" b="1">
                <a:solidFill>
                  <a:schemeClr val="accent4">
                    <a:lumMod val="75000"/>
                  </a:schemeClr>
                </a:solidFill>
                <a:latin typeface="Times New Roman"/>
                <a:cs typeface="Times New Roman"/>
              </a:rPr>
              <a:t>«Математическое развитие»</a:t>
            </a:r>
            <a:endParaRPr lang="ru-RU" sz="4000" b="1">
              <a:solidFill>
                <a:schemeClr val="accent4">
                  <a:lumMod val="7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buNone/>
              <a:defRPr/>
            </a:pPr>
            <a:r>
              <a:rPr lang="ru-RU">
                <a:latin typeface="Times New Roman"/>
                <a:cs typeface="Times New Roman"/>
              </a:rPr>
              <a:t>    -Комплексное решение задач математического развития с учетом возрастных и индивидуальных особенностей детей по направлениям: величина, форма, пространство, время, количество и счет.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R7-Office/7.2.0.134</Application>
  <DocSecurity>0</DocSecurity>
  <PresentationFormat>Экран (4:3)</PresentationFormat>
  <Paragraphs>0</Paragraphs>
  <Slides>19</Slides>
  <Notes>19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DC 2</dc:creator>
  <cp:keywords/>
  <dc:description/>
  <dc:identifier/>
  <dc:language/>
  <cp:lastModifiedBy>Гульназ Ахметзянова</cp:lastModifiedBy>
  <cp:revision>180</cp:revision>
  <dcterms:modified xsi:type="dcterms:W3CDTF">2023-01-30T07:48:15Z</dcterms:modified>
  <cp:category/>
  <cp:contentStatus/>
  <cp:version/>
</cp:coreProperties>
</file>